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52" r:id="rId2"/>
  </p:sldIdLst>
  <p:sldSz cx="10691813" cy="7559675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824C"/>
    <a:srgbClr val="90C444"/>
    <a:srgbClr val="0754A2"/>
    <a:srgbClr val="1F7D8F"/>
    <a:srgbClr val="DBECFD"/>
    <a:srgbClr val="0B2B64"/>
    <a:srgbClr val="14AAC2"/>
    <a:srgbClr val="7F7F7F"/>
    <a:srgbClr val="000000"/>
    <a:srgbClr val="13AA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29" autoAdjust="0"/>
    <p:restoredTop sz="94660"/>
  </p:normalViewPr>
  <p:slideViewPr>
    <p:cSldViewPr snapToGrid="0">
      <p:cViewPr>
        <p:scale>
          <a:sx n="110" d="100"/>
          <a:sy n="110" d="100"/>
        </p:scale>
        <p:origin x="1704" y="3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5580" tIns="47790" rIns="95580" bIns="47790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4" y="0"/>
            <a:ext cx="2946347" cy="498215"/>
          </a:xfrm>
          <a:prstGeom prst="rect">
            <a:avLst/>
          </a:prstGeom>
        </p:spPr>
        <p:txBody>
          <a:bodyPr vert="horz" lIns="95580" tIns="47790" rIns="95580" bIns="47790" rtlCol="0"/>
          <a:lstStyle>
            <a:lvl1pPr algn="r">
              <a:defRPr sz="1300"/>
            </a:lvl1pPr>
          </a:lstStyle>
          <a:p>
            <a:fld id="{3B1F34B6-69D9-459B-AA31-EB9FA8E2A674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868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80" tIns="47790" rIns="95580" bIns="4779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5580" tIns="47790" rIns="95580" bIns="4779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8214"/>
          </a:xfrm>
          <a:prstGeom prst="rect">
            <a:avLst/>
          </a:prstGeom>
        </p:spPr>
        <p:txBody>
          <a:bodyPr vert="horz" lIns="95580" tIns="47790" rIns="95580" bIns="47790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8214"/>
          </a:xfrm>
          <a:prstGeom prst="rect">
            <a:avLst/>
          </a:prstGeom>
        </p:spPr>
        <p:txBody>
          <a:bodyPr vert="horz" lIns="95580" tIns="47790" rIns="95580" bIns="47790" rtlCol="0" anchor="b"/>
          <a:lstStyle>
            <a:lvl1pPr algn="r">
              <a:defRPr sz="1300"/>
            </a:lvl1pPr>
          </a:lstStyle>
          <a:p>
            <a:fld id="{4A59E977-165A-4E02-97AF-3681AF362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3610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6572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1pPr>
    <a:lvl2pPr marL="323286" algn="l" defTabSz="646572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2pPr>
    <a:lvl3pPr marL="646572" algn="l" defTabSz="646572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3pPr>
    <a:lvl4pPr marL="969858" algn="l" defTabSz="646572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4pPr>
    <a:lvl5pPr marL="1293144" algn="l" defTabSz="646572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5pPr>
    <a:lvl6pPr marL="1616431" algn="l" defTabSz="646572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6pPr>
    <a:lvl7pPr marL="1939717" algn="l" defTabSz="646572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7pPr>
    <a:lvl8pPr marL="2263003" algn="l" defTabSz="646572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8pPr>
    <a:lvl9pPr marL="2586289" algn="l" defTabSz="646572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0CD6AB-B462-46D6-88C4-CDB539AB659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051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7D5C-317B-4F7C-8983-8C02431DB12A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2CC0-C7E5-4133-8BBD-4D622B906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24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7D5C-317B-4F7C-8983-8C02431DB12A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2CC0-C7E5-4133-8BBD-4D622B906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09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7D5C-317B-4F7C-8983-8C02431DB12A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2CC0-C7E5-4133-8BBD-4D622B906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82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7D5C-317B-4F7C-8983-8C02431DB12A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2CC0-C7E5-4133-8BBD-4D622B906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83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7D5C-317B-4F7C-8983-8C02431DB12A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2CC0-C7E5-4133-8BBD-4D622B906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28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7D5C-317B-4F7C-8983-8C02431DB12A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2CC0-C7E5-4133-8BBD-4D622B906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65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7D5C-317B-4F7C-8983-8C02431DB12A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2CC0-C7E5-4133-8BBD-4D622B906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42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7D5C-317B-4F7C-8983-8C02431DB12A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2CC0-C7E5-4133-8BBD-4D622B906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47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7D5C-317B-4F7C-8983-8C02431DB12A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2CC0-C7E5-4133-8BBD-4D622B906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41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7D5C-317B-4F7C-8983-8C02431DB12A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2CC0-C7E5-4133-8BBD-4D622B906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3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7D5C-317B-4F7C-8983-8C02431DB12A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2CC0-C7E5-4133-8BBD-4D622B906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4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37D5C-317B-4F7C-8983-8C02431DB12A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92CC0-C7E5-4133-8BBD-4D622B906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97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7B3952B7-6DCB-F975-3F96-962CDC94A54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0" b="72390"/>
          <a:stretch/>
        </p:blipFill>
        <p:spPr>
          <a:xfrm>
            <a:off x="-1" y="0"/>
            <a:ext cx="10691813" cy="1823868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24" y="1951333"/>
            <a:ext cx="326807" cy="326807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1" name="Rectangle 50"/>
          <p:cNvSpPr/>
          <p:nvPr/>
        </p:nvSpPr>
        <p:spPr>
          <a:xfrm>
            <a:off x="1211749" y="1947294"/>
            <a:ext cx="3189015" cy="369972"/>
          </a:xfrm>
          <a:prstGeom prst="rect">
            <a:avLst/>
          </a:prstGeom>
          <a:noFill/>
        </p:spPr>
        <p:txBody>
          <a:bodyPr wrap="square" lIns="64643" tIns="32321" rIns="64643" bIns="32321">
            <a:spAutoFit/>
          </a:bodyPr>
          <a:lstStyle/>
          <a:p>
            <a:r>
              <a:rPr lang="fr-FR" sz="1980" b="1" dirty="0">
                <a:ln w="0">
                  <a:noFill/>
                </a:ln>
                <a:solidFill>
                  <a:srgbClr val="0754A2"/>
                </a:solidFill>
                <a:latin typeface="Segoe Condensed" panose="020B0606040200020203" pitchFamily="34" charset="0"/>
                <a:ea typeface="Noto Sans Cond" panose="020B0506040504020204" pitchFamily="34"/>
                <a:cs typeface="Noto Sans Cond" panose="020B0506040504020204" pitchFamily="34"/>
              </a:rPr>
              <a:t>PAR QUI ?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57633" y="2355407"/>
            <a:ext cx="3946893" cy="457047"/>
          </a:xfrm>
          <a:prstGeom prst="rect">
            <a:avLst/>
          </a:prstGeom>
          <a:noFill/>
        </p:spPr>
        <p:txBody>
          <a:bodyPr wrap="square" lIns="64643" tIns="32321" rIns="64643" bIns="32321">
            <a:spAutoFit/>
          </a:bodyPr>
          <a:lstStyle/>
          <a:p>
            <a:pPr>
              <a:buClr>
                <a:srgbClr val="0754A2"/>
              </a:buClr>
            </a:pPr>
            <a:r>
              <a:rPr lang="fr-FR" sz="1273" b="1" dirty="0">
                <a:ln w="0">
                  <a:noFill/>
                </a:ln>
                <a:solidFill>
                  <a:srgbClr val="0754A2"/>
                </a:solidFill>
                <a:latin typeface="Segoe Condensed" panose="020B0606040200020203" pitchFamily="34" charset="0"/>
                <a:ea typeface="Noto Sans Cond" panose="020B0506040504020204" pitchFamily="34"/>
                <a:cs typeface="Noto Sans Cond" panose="020B0506040504020204" pitchFamily="34"/>
              </a:rPr>
              <a:t>10 opérateurs spécialisés </a:t>
            </a:r>
            <a:r>
              <a:rPr lang="fr-FR" sz="1273" dirty="0">
                <a:ln w="0">
                  <a:noFill/>
                </a:ln>
                <a:latin typeface="Segoe Condensed" panose="020B0606040200020203" pitchFamily="34" charset="0"/>
                <a:ea typeface="Noto Sans Cond" panose="020B0506040504020204" pitchFamily="34"/>
                <a:cs typeface="Noto Sans Cond" panose="020B0506040504020204" pitchFamily="34"/>
              </a:rPr>
              <a:t>dans l’accompagnement à la création d’entreprise de l’économie sociale et solidaire </a:t>
            </a:r>
            <a:r>
              <a:rPr lang="fr-FR" sz="1273" b="1" dirty="0">
                <a:ln w="0">
                  <a:noFill/>
                </a:ln>
                <a:solidFill>
                  <a:srgbClr val="0754A2"/>
                </a:solidFill>
                <a:latin typeface="Segoe Condensed" panose="020B0606040200020203" pitchFamily="34" charset="0"/>
                <a:ea typeface="Noto Sans Cond" panose="020B0506040504020204" pitchFamily="34"/>
                <a:cs typeface="Noto Sans Cond" panose="020B0506040504020204" pitchFamily="34"/>
              </a:rPr>
              <a:t>(17 ETP)</a:t>
            </a:r>
          </a:p>
        </p:txBody>
      </p:sp>
      <p:pic>
        <p:nvPicPr>
          <p:cNvPr id="58" name="Image 5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756" y="1947294"/>
            <a:ext cx="326807" cy="326807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9" name="Rectangle 58"/>
          <p:cNvSpPr/>
          <p:nvPr/>
        </p:nvSpPr>
        <p:spPr>
          <a:xfrm>
            <a:off x="5398082" y="1943255"/>
            <a:ext cx="2005350" cy="369972"/>
          </a:xfrm>
          <a:prstGeom prst="rect">
            <a:avLst/>
          </a:prstGeom>
          <a:noFill/>
        </p:spPr>
        <p:txBody>
          <a:bodyPr wrap="square" lIns="64643" tIns="32321" rIns="64643" bIns="32321">
            <a:spAutoFit/>
          </a:bodyPr>
          <a:lstStyle/>
          <a:p>
            <a:r>
              <a:rPr lang="fr-FR" sz="1980" b="1" dirty="0">
                <a:ln w="0">
                  <a:noFill/>
                </a:ln>
                <a:solidFill>
                  <a:srgbClr val="14AAC3"/>
                </a:solidFill>
                <a:latin typeface="Segoe Condensed" panose="020B0606040200020203" pitchFamily="34" charset="0"/>
                <a:ea typeface="Noto Sans Cond" panose="020B0506040504020204" pitchFamily="34"/>
                <a:cs typeface="Noto Sans Cond" panose="020B0506040504020204" pitchFamily="34"/>
              </a:rPr>
              <a:t>POUR QUOI ?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059756" y="2405428"/>
            <a:ext cx="4180203" cy="652935"/>
          </a:xfrm>
          <a:prstGeom prst="rect">
            <a:avLst/>
          </a:prstGeom>
          <a:noFill/>
        </p:spPr>
        <p:txBody>
          <a:bodyPr wrap="square" lIns="64643" tIns="32321" rIns="64643" bIns="32321">
            <a:spAutoFit/>
          </a:bodyPr>
          <a:lstStyle/>
          <a:p>
            <a:pPr marL="242465" indent="-242465">
              <a:buClr>
                <a:srgbClr val="14AAC3"/>
              </a:buClr>
              <a:buFont typeface="Webdings" panose="05030102010509060703" pitchFamily="18" charset="2"/>
              <a:buChar char="="/>
            </a:pPr>
            <a:r>
              <a:rPr lang="fr-FR" sz="1273" dirty="0">
                <a:ln w="0">
                  <a:noFill/>
                </a:ln>
                <a:latin typeface="Segoe Condensed" panose="020B0606040200020203" pitchFamily="34" charset="0"/>
                <a:ea typeface="Noto Sans Cond" panose="020B0506040504020204" pitchFamily="34"/>
                <a:cs typeface="Noto Sans Cond" panose="020B0506040504020204" pitchFamily="34"/>
              </a:rPr>
              <a:t>Permettre la </a:t>
            </a:r>
            <a:r>
              <a:rPr lang="fr-FR" sz="1273" b="1" dirty="0">
                <a:ln w="0">
                  <a:noFill/>
                </a:ln>
                <a:solidFill>
                  <a:srgbClr val="14AAC3"/>
                </a:solidFill>
                <a:latin typeface="Segoe Condensed" panose="020B0606040200020203" pitchFamily="34" charset="0"/>
                <a:ea typeface="Noto Sans Cond" panose="020B0506040504020204" pitchFamily="34"/>
                <a:cs typeface="Noto Sans Cond" panose="020B0506040504020204" pitchFamily="34"/>
              </a:rPr>
              <a:t>création de nouvelles entreprises de l’ESS </a:t>
            </a:r>
            <a:r>
              <a:rPr lang="fr-FR" sz="1273" dirty="0">
                <a:ln w="0">
                  <a:noFill/>
                </a:ln>
                <a:latin typeface="Segoe Condensed" panose="020B0606040200020203" pitchFamily="34" charset="0"/>
                <a:ea typeface="Noto Sans Cond" panose="020B0506040504020204" pitchFamily="34"/>
                <a:cs typeface="Noto Sans Cond" panose="020B0506040504020204" pitchFamily="34"/>
              </a:rPr>
              <a:t>créatrice d’emplois, viable grâce à un accompagnement adapté</a:t>
            </a:r>
          </a:p>
          <a:p>
            <a:pPr marL="242465" indent="-242465">
              <a:buClr>
                <a:srgbClr val="14AAC3"/>
              </a:buClr>
              <a:buFont typeface="Webdings" panose="05030102010509060703" pitchFamily="18" charset="2"/>
              <a:buChar char="="/>
            </a:pPr>
            <a:r>
              <a:rPr lang="fr-FR" sz="1273" b="1" dirty="0">
                <a:ln w="0">
                  <a:noFill/>
                </a:ln>
                <a:solidFill>
                  <a:srgbClr val="14AAC3"/>
                </a:solidFill>
                <a:latin typeface="Segoe Condensed" panose="020B0606040200020203" pitchFamily="34" charset="0"/>
                <a:ea typeface="Noto Sans Cond" panose="020B0506040504020204" pitchFamily="34"/>
                <a:cs typeface="Noto Sans Cond" panose="020B0506040504020204" pitchFamily="34"/>
              </a:rPr>
              <a:t>Sécuriser le démarrage d’activité</a:t>
            </a:r>
            <a:endParaRPr lang="fr-FR" sz="1273" dirty="0">
              <a:ln w="0">
                <a:noFill/>
              </a:ln>
              <a:latin typeface="Segoe Condensed" panose="020B0606040200020203" pitchFamily="34" charset="0"/>
              <a:ea typeface="Noto Sans Cond" panose="020B0506040504020204" pitchFamily="34"/>
              <a:cs typeface="Noto Sans Cond" panose="020B0506040504020204" pitchFamily="34"/>
            </a:endParaRPr>
          </a:p>
        </p:txBody>
      </p:sp>
      <p:pic>
        <p:nvPicPr>
          <p:cNvPr id="80" name="Image 7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734" y="5873609"/>
            <a:ext cx="326807" cy="326807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1" name="Rectangle 80"/>
          <p:cNvSpPr/>
          <p:nvPr/>
        </p:nvSpPr>
        <p:spPr>
          <a:xfrm>
            <a:off x="5395060" y="5869571"/>
            <a:ext cx="1659600" cy="369972"/>
          </a:xfrm>
          <a:prstGeom prst="rect">
            <a:avLst/>
          </a:prstGeom>
          <a:noFill/>
        </p:spPr>
        <p:txBody>
          <a:bodyPr wrap="square" lIns="64643" tIns="32321" rIns="64643" bIns="32321">
            <a:spAutoFit/>
          </a:bodyPr>
          <a:lstStyle/>
          <a:p>
            <a:r>
              <a:rPr lang="fr-FR" sz="1980" b="1" dirty="0">
                <a:ln w="0">
                  <a:noFill/>
                </a:ln>
                <a:solidFill>
                  <a:srgbClr val="1E824C"/>
                </a:solidFill>
                <a:latin typeface="Segoe Condensed" panose="020B0606040200020203" pitchFamily="34" charset="0"/>
                <a:ea typeface="Noto Sans Cond" panose="020B0506040504020204" pitchFamily="34"/>
                <a:cs typeface="Noto Sans Cond" panose="020B0506040504020204" pitchFamily="34"/>
              </a:rPr>
              <a:t>COMMENT ?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055358" y="6302403"/>
            <a:ext cx="4901393" cy="652935"/>
          </a:xfrm>
          <a:prstGeom prst="rect">
            <a:avLst/>
          </a:prstGeom>
          <a:noFill/>
        </p:spPr>
        <p:txBody>
          <a:bodyPr wrap="square" lIns="64643" tIns="32321" rIns="64643" bIns="32321">
            <a:spAutoFit/>
          </a:bodyPr>
          <a:lstStyle/>
          <a:p>
            <a:pPr marL="242465" indent="-242465">
              <a:buClr>
                <a:srgbClr val="1E824C"/>
              </a:buClr>
              <a:buFont typeface="Webdings" panose="05030102010509060703" pitchFamily="18" charset="2"/>
              <a:buChar char="="/>
            </a:pPr>
            <a:r>
              <a:rPr lang="fr-FR" sz="1273" dirty="0">
                <a:ln w="0">
                  <a:noFill/>
                </a:ln>
                <a:latin typeface="Segoe Condensed" panose="020B0606040200020203" pitchFamily="34" charset="0"/>
                <a:ea typeface="Noto Sans Cond" panose="020B0506040504020204" pitchFamily="34"/>
                <a:cs typeface="Noto Sans Cond" panose="020B0506040504020204" pitchFamily="34"/>
              </a:rPr>
              <a:t>Subventions de fonctionnement à des opérateurs de l’accompagnement spécialiste de l’ESS présent sur le territoire régional pour un </a:t>
            </a:r>
            <a:r>
              <a:rPr lang="fr-FR" sz="1273" b="1" dirty="0">
                <a:ln w="0">
                  <a:noFill/>
                </a:ln>
                <a:solidFill>
                  <a:srgbClr val="1E824C"/>
                </a:solidFill>
                <a:latin typeface="Segoe Condensed" panose="020B0606040200020203" pitchFamily="34" charset="0"/>
                <a:ea typeface="Noto Sans Cond" panose="020B0506040504020204" pitchFamily="34"/>
                <a:cs typeface="Noto Sans Cond" panose="020B0506040504020204" pitchFamily="34"/>
              </a:rPr>
              <a:t>objectif d’accompagnements annuel</a:t>
            </a:r>
          </a:p>
        </p:txBody>
      </p:sp>
      <p:pic>
        <p:nvPicPr>
          <p:cNvPr id="83" name="Image 8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755" y="3317752"/>
            <a:ext cx="326807" cy="326807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4" name="Rectangle 83"/>
          <p:cNvSpPr/>
          <p:nvPr/>
        </p:nvSpPr>
        <p:spPr>
          <a:xfrm>
            <a:off x="5398080" y="3313713"/>
            <a:ext cx="3506223" cy="674671"/>
          </a:xfrm>
          <a:prstGeom prst="rect">
            <a:avLst/>
          </a:prstGeom>
          <a:noFill/>
        </p:spPr>
        <p:txBody>
          <a:bodyPr wrap="square" lIns="64643" tIns="32321" rIns="64643" bIns="32321">
            <a:spAutoFit/>
          </a:bodyPr>
          <a:lstStyle/>
          <a:p>
            <a:r>
              <a:rPr lang="fr-FR" sz="1980" b="1" dirty="0">
                <a:ln w="0">
                  <a:noFill/>
                </a:ln>
                <a:solidFill>
                  <a:srgbClr val="174165"/>
                </a:solidFill>
                <a:latin typeface="Segoe Condensed" panose="020B0606040200020203" pitchFamily="34" charset="0"/>
                <a:ea typeface="Noto Sans Cond" panose="020B0506040504020204" pitchFamily="34"/>
                <a:cs typeface="Noto Sans Cond" panose="020B0506040504020204" pitchFamily="34"/>
              </a:rPr>
              <a:t>QUELLES MISSIONS D’ACCOMPAGNEMENT ?</a:t>
            </a:r>
          </a:p>
        </p:txBody>
      </p:sp>
      <p:sp>
        <p:nvSpPr>
          <p:cNvPr id="86" name="Rectangle 85"/>
          <p:cNvSpPr/>
          <p:nvPr/>
        </p:nvSpPr>
        <p:spPr>
          <a:xfrm>
            <a:off x="5056734" y="3929731"/>
            <a:ext cx="4276391" cy="457047"/>
          </a:xfrm>
          <a:prstGeom prst="rect">
            <a:avLst/>
          </a:prstGeom>
          <a:noFill/>
        </p:spPr>
        <p:txBody>
          <a:bodyPr wrap="square" lIns="64643" tIns="32321" rIns="64643" bIns="32321">
            <a:spAutoFit/>
          </a:bodyPr>
          <a:lstStyle/>
          <a:p>
            <a:pPr>
              <a:buClr>
                <a:srgbClr val="174165"/>
              </a:buClr>
            </a:pPr>
            <a:r>
              <a:rPr lang="fr-FR" sz="1273" dirty="0">
                <a:ln w="0"/>
                <a:latin typeface="Segoe Condensed" panose="020B0606040200020203" pitchFamily="34" charset="0"/>
                <a:cs typeface="Arial" panose="020B0604020202020204" pitchFamily="34" charset="0"/>
              </a:rPr>
              <a:t>L’accompagnement par les opérateurs ACCESS est centré sur les spécificités de la création d’entreprise ESS :</a:t>
            </a:r>
            <a:endParaRPr lang="fr-FR" sz="1273" dirty="0">
              <a:ln w="0">
                <a:noFill/>
              </a:ln>
              <a:latin typeface="Segoe Condensed" panose="020B0606040200020203" pitchFamily="34" charset="0"/>
              <a:ea typeface="Noto Sans Cond" panose="020B0506040504020204" pitchFamily="34"/>
              <a:cs typeface="Noto Sans Cond" panose="020B0506040504020204" pitchFamily="34"/>
            </a:endParaRPr>
          </a:p>
        </p:txBody>
      </p:sp>
      <p:sp>
        <p:nvSpPr>
          <p:cNvPr id="50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</p:spPr>
        <p:txBody>
          <a:bodyPr/>
          <a:lstStyle/>
          <a:p>
            <a:fld id="{2D993CE8-2A13-44DD-8876-C09A2C14CF7D}" type="slidenum">
              <a:rPr lang="fr-FR" b="1" smtClean="0">
                <a:solidFill>
                  <a:srgbClr val="1348AB"/>
                </a:solidFill>
                <a:latin typeface="Arial Black" panose="020B0A04020102020204" pitchFamily="34" charset="0"/>
              </a:rPr>
              <a:t>1</a:t>
            </a:fld>
            <a:endParaRPr lang="fr-FR" b="1" dirty="0">
              <a:solidFill>
                <a:srgbClr val="1348AB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02486"/>
              </p:ext>
            </p:extLst>
          </p:nvPr>
        </p:nvGraphicFramePr>
        <p:xfrm>
          <a:off x="909590" y="4121031"/>
          <a:ext cx="3764306" cy="28343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323">
                  <a:extLst>
                    <a:ext uri="{9D8B030D-6E8A-4147-A177-3AD203B41FA5}">
                      <a16:colId xmlns:a16="http://schemas.microsoft.com/office/drawing/2014/main" val="4099566189"/>
                    </a:ext>
                  </a:extLst>
                </a:gridCol>
                <a:gridCol w="1310765">
                  <a:extLst>
                    <a:ext uri="{9D8B030D-6E8A-4147-A177-3AD203B41FA5}">
                      <a16:colId xmlns:a16="http://schemas.microsoft.com/office/drawing/2014/main" val="1940719074"/>
                    </a:ext>
                  </a:extLst>
                </a:gridCol>
                <a:gridCol w="1407218">
                  <a:extLst>
                    <a:ext uri="{9D8B030D-6E8A-4147-A177-3AD203B41FA5}">
                      <a16:colId xmlns:a16="http://schemas.microsoft.com/office/drawing/2014/main" val="3416359465"/>
                    </a:ext>
                  </a:extLst>
                </a:gridCol>
              </a:tblGrid>
              <a:tr h="5578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1D4BA1"/>
                          </a:solidFill>
                          <a:effectLst/>
                          <a:latin typeface="Segoe Condensed" panose="020B0606040200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549 </a:t>
                      </a:r>
                      <a:r>
                        <a:rPr lang="fr-FR" sz="900" b="1" dirty="0">
                          <a:solidFill>
                            <a:srgbClr val="1D4BA1"/>
                          </a:solidFill>
                          <a:effectLst/>
                          <a:latin typeface="Segoe Condensed" panose="020B0606040200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ACCOMPAGNEMENTS</a:t>
                      </a:r>
                    </a:p>
                  </a:txBody>
                  <a:tcPr marL="28511" marR="2851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bg1"/>
                          </a:solidFill>
                          <a:effectLst/>
                          <a:latin typeface="Segoe Condensed" panose="020B0606040200020203" pitchFamily="34" charset="0"/>
                        </a:rPr>
                        <a:t>Entreprise à créer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bg1"/>
                          </a:solidFill>
                          <a:effectLst/>
                          <a:latin typeface="Segoe Condensed" panose="020B0606040200020203" pitchFamily="34" charset="0"/>
                        </a:rPr>
                        <a:t>ou créée &lt;</a:t>
                      </a:r>
                      <a:r>
                        <a:rPr lang="fr-FR" sz="1200" b="1" baseline="0" dirty="0">
                          <a:solidFill>
                            <a:schemeClr val="bg1"/>
                          </a:solidFill>
                          <a:effectLst/>
                          <a:latin typeface="Segoe Condensed" panose="020B0606040200020203" pitchFamily="34" charset="0"/>
                        </a:rPr>
                        <a:t> 3 ans</a:t>
                      </a:r>
                      <a:endParaRPr lang="fr-FR" sz="1500" b="1" dirty="0">
                        <a:solidFill>
                          <a:schemeClr val="bg1"/>
                        </a:solidFill>
                        <a:effectLst/>
                        <a:latin typeface="Segoe Condensed" panose="020B0606040200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11" marR="28511" marT="0" marB="0" anchor="ctr">
                    <a:solidFill>
                      <a:srgbClr val="0B2B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bg1"/>
                          </a:solidFill>
                          <a:effectLst/>
                          <a:latin typeface="Segoe Condensed" panose="020B0606040200020203" pitchFamily="34" charset="0"/>
                        </a:rPr>
                        <a:t>Entreprise créée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bg1"/>
                          </a:solidFill>
                          <a:effectLst/>
                          <a:latin typeface="Segoe Condensed" panose="020B0606040200020203" pitchFamily="34" charset="0"/>
                        </a:rPr>
                        <a:t>&gt;</a:t>
                      </a:r>
                      <a:r>
                        <a:rPr lang="fr-FR" sz="1200" b="1" baseline="0" dirty="0">
                          <a:solidFill>
                            <a:schemeClr val="bg1"/>
                          </a:solidFill>
                          <a:effectLst/>
                          <a:latin typeface="Segoe Condensed" panose="020B0606040200020203" pitchFamily="34" charset="0"/>
                        </a:rPr>
                        <a:t> 3 ans</a:t>
                      </a:r>
                      <a:endParaRPr lang="fr-FR" sz="1500" b="1" dirty="0">
                        <a:solidFill>
                          <a:schemeClr val="bg1"/>
                        </a:solidFill>
                        <a:effectLst/>
                        <a:latin typeface="Segoe Condensed" panose="020B0606040200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11" marR="28511" marT="0" marB="0" anchor="ctr">
                    <a:solidFill>
                      <a:srgbClr val="0B2B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174373"/>
                  </a:ext>
                </a:extLst>
              </a:tr>
              <a:tr h="7747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bg1"/>
                          </a:solidFill>
                          <a:effectLst/>
                          <a:latin typeface="Segoe Condensed" panose="020B0606040200020203" pitchFamily="34" charset="0"/>
                        </a:rPr>
                        <a:t>Porteurs de projets en création</a:t>
                      </a:r>
                      <a:endParaRPr lang="fr-FR" sz="1500" b="1" dirty="0">
                        <a:solidFill>
                          <a:schemeClr val="bg1"/>
                        </a:solidFill>
                        <a:effectLst/>
                        <a:latin typeface="Segoe Condensed" panose="020B0606040200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11" marR="28511" marT="0" marB="0" anchor="ctr">
                    <a:solidFill>
                      <a:srgbClr val="165EA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accent6"/>
                          </a:solidFill>
                          <a:effectLst/>
                          <a:latin typeface="Segoe Condensed" panose="020B0606040200020203" pitchFamily="34" charset="0"/>
                        </a:rPr>
                        <a:t>Oui, et poursuite jusqu’aux</a:t>
                      </a:r>
                      <a:r>
                        <a:rPr lang="fr-FR" sz="1100" b="1" baseline="0" dirty="0">
                          <a:solidFill>
                            <a:schemeClr val="accent6"/>
                          </a:solidFill>
                          <a:effectLst/>
                          <a:latin typeface="Segoe Condensed" panose="020B0606040200020203" pitchFamily="34" charset="0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accent6"/>
                          </a:solidFill>
                          <a:effectLst/>
                          <a:latin typeface="Segoe Condensed" panose="020B0606040200020203" pitchFamily="34" charset="0"/>
                        </a:rPr>
                        <a:t>3 ans de l’entreprise</a:t>
                      </a:r>
                      <a:endParaRPr lang="fr-FR" sz="1100" b="1" dirty="0">
                        <a:solidFill>
                          <a:schemeClr val="accent6"/>
                        </a:solidFill>
                        <a:effectLst/>
                        <a:latin typeface="Segoe Condensed" panose="020B0606040200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11" marR="2851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FF0000"/>
                          </a:solidFill>
                          <a:effectLst/>
                          <a:latin typeface="Segoe Condensed" panose="020B0606040200020203" pitchFamily="34" charset="0"/>
                        </a:rPr>
                        <a:t>Non</a:t>
                      </a:r>
                      <a:endParaRPr lang="fr-FR" sz="1100" b="1" dirty="0">
                        <a:solidFill>
                          <a:srgbClr val="FF0000"/>
                        </a:solidFill>
                        <a:effectLst/>
                        <a:latin typeface="Segoe Condensed" panose="020B0606040200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11" marR="28511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968226"/>
                  </a:ext>
                </a:extLst>
              </a:tr>
              <a:tr h="5111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bg1"/>
                          </a:solidFill>
                          <a:effectLst/>
                          <a:latin typeface="Segoe Condensed" panose="020B0606040200020203" pitchFamily="34" charset="0"/>
                        </a:rPr>
                        <a:t>Entreprises ESS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bg1"/>
                          </a:solidFill>
                          <a:effectLst/>
                          <a:latin typeface="Segoe Condensed" panose="020B0606040200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créées</a:t>
                      </a:r>
                      <a:endParaRPr lang="fr-FR" sz="1500" b="1" dirty="0">
                        <a:solidFill>
                          <a:schemeClr val="bg1"/>
                        </a:solidFill>
                        <a:effectLst/>
                        <a:latin typeface="Segoe Condensed" panose="020B0606040200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11" marR="28511" marT="0" marB="0" anchor="ctr">
                    <a:solidFill>
                      <a:srgbClr val="165EA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accent6"/>
                          </a:solidFill>
                          <a:effectLst/>
                          <a:latin typeface="Segoe Condensed" panose="020B0606040200020203" pitchFamily="34" charset="0"/>
                        </a:rPr>
                        <a:t>Oui, jusqu’aux 3 ans</a:t>
                      </a:r>
                      <a:endParaRPr lang="fr-FR" sz="1100" b="1" dirty="0">
                        <a:solidFill>
                          <a:schemeClr val="accent6"/>
                        </a:solidFill>
                        <a:effectLst/>
                        <a:latin typeface="Segoe Condensed" panose="020B0606040200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11" marR="2851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FF0000"/>
                          </a:solidFill>
                          <a:effectLst/>
                          <a:latin typeface="Segoe Condensed" panose="020B0606040200020203" pitchFamily="34" charset="0"/>
                        </a:rPr>
                        <a:t>Non</a:t>
                      </a:r>
                      <a:endParaRPr lang="fr-FR" sz="1100" b="1" dirty="0">
                        <a:solidFill>
                          <a:srgbClr val="FF0000"/>
                        </a:solidFill>
                        <a:effectLst/>
                        <a:latin typeface="Segoe Condensed" panose="020B0606040200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11" marR="28511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074329"/>
                  </a:ext>
                </a:extLst>
              </a:tr>
              <a:tr h="724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bg1"/>
                          </a:solidFill>
                          <a:effectLst/>
                          <a:latin typeface="Segoe Condensed" panose="020B0606040200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Associations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bg1"/>
                          </a:solidFill>
                          <a:effectLst/>
                          <a:latin typeface="Segoe Condensed" panose="020B0606040200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créées</a:t>
                      </a:r>
                      <a:endParaRPr lang="fr-FR" sz="1500" b="1" dirty="0">
                        <a:solidFill>
                          <a:schemeClr val="bg1"/>
                        </a:solidFill>
                        <a:effectLst/>
                        <a:latin typeface="Segoe Condensed" panose="020B0606040200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11" marR="28511" marT="0" marB="0" anchor="ctr">
                    <a:solidFill>
                      <a:srgbClr val="165E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chemeClr val="accent6"/>
                          </a:solidFill>
                          <a:effectLst/>
                          <a:latin typeface="Segoe Condensed" panose="020B0606040200020203" pitchFamily="34" charset="0"/>
                        </a:rPr>
                        <a:t>Oui, jusqu’aux 3 ans</a:t>
                      </a:r>
                      <a:endParaRPr lang="fr-FR" sz="1100" b="1" dirty="0">
                        <a:solidFill>
                          <a:schemeClr val="accent6"/>
                        </a:solidFill>
                        <a:effectLst/>
                        <a:latin typeface="Segoe Condensed" panose="020B0606040200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11" marR="2851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accent6"/>
                          </a:solidFill>
                          <a:effectLst/>
                          <a:latin typeface="Segoe Condensed" panose="020B0606040200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Oui, pour création de l’activité éco ET du 1</a:t>
                      </a:r>
                      <a:r>
                        <a:rPr lang="fr-FR" sz="1100" b="1" baseline="30000" dirty="0">
                          <a:solidFill>
                            <a:schemeClr val="accent6"/>
                          </a:solidFill>
                          <a:effectLst/>
                          <a:latin typeface="Segoe Condensed" panose="020B0606040200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fr-FR" sz="1100" b="1" dirty="0">
                          <a:solidFill>
                            <a:schemeClr val="accent6"/>
                          </a:solidFill>
                          <a:effectLst/>
                          <a:latin typeface="Segoe Condensed" panose="020B0606040200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emploi </a:t>
                      </a:r>
                    </a:p>
                  </a:txBody>
                  <a:tcPr marL="28511" marR="28511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770496"/>
                  </a:ext>
                </a:extLst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5111034" y="4386778"/>
            <a:ext cx="4449560" cy="1240595"/>
          </a:xfrm>
          <a:prstGeom prst="rect">
            <a:avLst/>
          </a:prstGeom>
          <a:noFill/>
        </p:spPr>
        <p:txBody>
          <a:bodyPr wrap="square" lIns="64643" tIns="32321" rIns="64643" bIns="32321" numCol="2">
            <a:spAutoFit/>
          </a:bodyPr>
          <a:lstStyle/>
          <a:p>
            <a:pPr marL="242465" indent="-242465">
              <a:buClr>
                <a:srgbClr val="174165"/>
              </a:buClr>
              <a:buFont typeface="Webdings" panose="05030102010509060703" pitchFamily="18" charset="2"/>
              <a:buChar char="="/>
            </a:pPr>
            <a:r>
              <a:rPr lang="fr-FR" sz="1273" dirty="0">
                <a:ln w="0"/>
                <a:latin typeface="Segoe Condensed" panose="020B0606040200020203" pitchFamily="34" charset="0"/>
                <a:cs typeface="Arial" panose="020B0604020202020204" pitchFamily="34" charset="0"/>
              </a:rPr>
              <a:t>utilité sociale, </a:t>
            </a:r>
          </a:p>
          <a:p>
            <a:pPr marL="242465" indent="-242465">
              <a:buClr>
                <a:srgbClr val="174165"/>
              </a:buClr>
              <a:buFont typeface="Webdings" panose="05030102010509060703" pitchFamily="18" charset="2"/>
              <a:buChar char="="/>
            </a:pPr>
            <a:r>
              <a:rPr lang="fr-FR" sz="1273" dirty="0">
                <a:ln w="0"/>
                <a:latin typeface="Segoe Condensed" panose="020B0606040200020203" pitchFamily="34" charset="0"/>
                <a:cs typeface="Arial" panose="020B0604020202020204" pitchFamily="34" charset="0"/>
              </a:rPr>
              <a:t>adéquation porteur/projet, </a:t>
            </a:r>
          </a:p>
          <a:p>
            <a:pPr marL="242465" indent="-242465">
              <a:buClr>
                <a:srgbClr val="174165"/>
              </a:buClr>
              <a:buFont typeface="Webdings" panose="05030102010509060703" pitchFamily="18" charset="2"/>
              <a:buChar char="="/>
            </a:pPr>
            <a:r>
              <a:rPr lang="fr-FR" sz="1273" dirty="0">
                <a:ln w="0"/>
                <a:latin typeface="Segoe Condensed" panose="020B0606040200020203" pitchFamily="34" charset="0"/>
                <a:cs typeface="Arial" panose="020B0604020202020204" pitchFamily="34" charset="0"/>
              </a:rPr>
              <a:t>structuration d’un collectif, </a:t>
            </a:r>
          </a:p>
          <a:p>
            <a:pPr marL="242465" indent="-242465">
              <a:buClr>
                <a:srgbClr val="174165"/>
              </a:buClr>
              <a:buFont typeface="Webdings" panose="05030102010509060703" pitchFamily="18" charset="2"/>
              <a:buChar char="="/>
            </a:pPr>
            <a:r>
              <a:rPr lang="fr-FR" sz="1273" dirty="0">
                <a:ln w="0"/>
                <a:latin typeface="Segoe Condensed" panose="020B0606040200020203" pitchFamily="34" charset="0"/>
                <a:cs typeface="Arial" panose="020B0604020202020204" pitchFamily="34" charset="0"/>
              </a:rPr>
              <a:t>faisabilité, </a:t>
            </a:r>
          </a:p>
          <a:p>
            <a:pPr marL="242465" indent="-242465">
              <a:buClr>
                <a:srgbClr val="174165"/>
              </a:buClr>
              <a:buFont typeface="Webdings" panose="05030102010509060703" pitchFamily="18" charset="2"/>
              <a:buChar char="="/>
            </a:pPr>
            <a:r>
              <a:rPr lang="fr-FR" sz="1273" dirty="0">
                <a:ln w="0"/>
                <a:latin typeface="Segoe Condensed" panose="020B0606040200020203" pitchFamily="34" charset="0"/>
                <a:cs typeface="Arial" panose="020B0604020202020204" pitchFamily="34" charset="0"/>
              </a:rPr>
              <a:t>aspects techniques, juridiques, </a:t>
            </a:r>
          </a:p>
          <a:p>
            <a:pPr marL="242465" indent="-242465">
              <a:buClr>
                <a:srgbClr val="174165"/>
              </a:buClr>
              <a:buFont typeface="Webdings" panose="05030102010509060703" pitchFamily="18" charset="2"/>
              <a:buChar char="="/>
            </a:pPr>
            <a:r>
              <a:rPr lang="fr-FR" sz="1273" dirty="0">
                <a:ln w="0"/>
                <a:latin typeface="Segoe Condensed" panose="020B0606040200020203" pitchFamily="34" charset="0"/>
                <a:cs typeface="Arial" panose="020B0604020202020204" pitchFamily="34" charset="0"/>
              </a:rPr>
              <a:t>hybridation du modèle éco, </a:t>
            </a:r>
          </a:p>
          <a:p>
            <a:pPr marL="242465" indent="-242465">
              <a:buClr>
                <a:srgbClr val="174165"/>
              </a:buClr>
              <a:buFont typeface="Webdings" panose="05030102010509060703" pitchFamily="18" charset="2"/>
              <a:buChar char="="/>
            </a:pPr>
            <a:r>
              <a:rPr lang="fr-FR" sz="1273" dirty="0">
                <a:ln w="0"/>
                <a:latin typeface="Segoe Condensed" panose="020B0606040200020203" pitchFamily="34" charset="0"/>
                <a:cs typeface="Arial" panose="020B0604020202020204" pitchFamily="34" charset="0"/>
              </a:rPr>
              <a:t>RH (salariés/bénévoles/actionnaires), </a:t>
            </a:r>
          </a:p>
          <a:p>
            <a:pPr marL="242465" indent="-242465">
              <a:buClr>
                <a:srgbClr val="174165"/>
              </a:buClr>
              <a:buFont typeface="Webdings" panose="05030102010509060703" pitchFamily="18" charset="2"/>
              <a:buChar char="="/>
            </a:pPr>
            <a:r>
              <a:rPr lang="fr-FR" sz="1273" dirty="0">
                <a:ln w="0"/>
                <a:latin typeface="Segoe Condensed" panose="020B0606040200020203" pitchFamily="34" charset="0"/>
                <a:cs typeface="Arial" panose="020B0604020202020204" pitchFamily="34" charset="0"/>
              </a:rPr>
              <a:t>écosystème, </a:t>
            </a:r>
          </a:p>
          <a:p>
            <a:pPr marL="242465" indent="-242465">
              <a:buClr>
                <a:srgbClr val="174165"/>
              </a:buClr>
              <a:buFont typeface="Webdings" panose="05030102010509060703" pitchFamily="18" charset="2"/>
              <a:buChar char="="/>
            </a:pPr>
            <a:r>
              <a:rPr lang="fr-FR" sz="1273" dirty="0">
                <a:ln w="0"/>
                <a:latin typeface="Segoe Condensed" panose="020B0606040200020203" pitchFamily="34" charset="0"/>
                <a:cs typeface="Arial" panose="020B0604020202020204" pitchFamily="34" charset="0"/>
              </a:rPr>
              <a:t>réseaux, </a:t>
            </a:r>
          </a:p>
          <a:p>
            <a:pPr marL="242465" indent="-242465">
              <a:buClr>
                <a:srgbClr val="174165"/>
              </a:buClr>
              <a:buFont typeface="Webdings" panose="05030102010509060703" pitchFamily="18" charset="2"/>
              <a:buChar char="="/>
            </a:pPr>
            <a:r>
              <a:rPr lang="fr-FR" sz="1273" dirty="0">
                <a:ln w="0"/>
                <a:latin typeface="Segoe Condensed" panose="020B0606040200020203" pitchFamily="34" charset="0"/>
                <a:cs typeface="Arial" panose="020B0604020202020204" pitchFamily="34" charset="0"/>
              </a:rPr>
              <a:t>recherche de financement</a:t>
            </a:r>
          </a:p>
        </p:txBody>
      </p:sp>
      <p:sp>
        <p:nvSpPr>
          <p:cNvPr id="29" name="Espace réservé du pied de page 10"/>
          <p:cNvSpPr txBox="1">
            <a:spLocks/>
          </p:cNvSpPr>
          <p:nvPr/>
        </p:nvSpPr>
        <p:spPr>
          <a:xfrm>
            <a:off x="1313806" y="7101270"/>
            <a:ext cx="7812661" cy="402421"/>
          </a:xfrm>
          <a:prstGeom prst="rect">
            <a:avLst/>
          </a:prstGeom>
        </p:spPr>
        <p:txBody>
          <a:bodyPr vert="horz" lIns="64643" tIns="32321" rIns="64643" bIns="32321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87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>
                <a:solidFill>
                  <a:srgbClr val="0754A2"/>
                </a:solidFill>
                <a:latin typeface="Segoe Condensed" panose="020B0606040200020203" pitchFamily="34" charset="0"/>
                <a:cs typeface="Arial" panose="020B0604020202020204" pitchFamily="34" charset="0"/>
              </a:rPr>
              <a:t>DIRECTION DES ENTREPRISES – Département Création &amp; TPE – Service Artisanat, Commerce et ESS – Cellule ESS</a:t>
            </a:r>
            <a:endParaRPr lang="fr-FR" sz="1200" dirty="0">
              <a:solidFill>
                <a:srgbClr val="0754A2"/>
              </a:solidFill>
              <a:latin typeface="Segoe Condensed" panose="020B0606040200020203" pitchFamily="34" charset="0"/>
              <a:cs typeface="Arial" panose="020B0604020202020204" pitchFamily="34" charset="0"/>
            </a:endParaRPr>
          </a:p>
        </p:txBody>
      </p:sp>
      <p:pic>
        <p:nvPicPr>
          <p:cNvPr id="40" name="Imag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24" y="3018593"/>
            <a:ext cx="326807" cy="326807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1" name="Rectangle 40"/>
          <p:cNvSpPr/>
          <p:nvPr/>
        </p:nvSpPr>
        <p:spPr>
          <a:xfrm>
            <a:off x="1211749" y="3014554"/>
            <a:ext cx="3189015" cy="369972"/>
          </a:xfrm>
          <a:prstGeom prst="rect">
            <a:avLst/>
          </a:prstGeom>
          <a:noFill/>
        </p:spPr>
        <p:txBody>
          <a:bodyPr wrap="square" lIns="64643" tIns="32321" rIns="64643" bIns="32321">
            <a:spAutoFit/>
          </a:bodyPr>
          <a:lstStyle/>
          <a:p>
            <a:r>
              <a:rPr lang="fr-FR" sz="1980" b="1" dirty="0">
                <a:ln w="0">
                  <a:noFill/>
                </a:ln>
                <a:solidFill>
                  <a:srgbClr val="0754A2"/>
                </a:solidFill>
                <a:latin typeface="Segoe Condensed" panose="020B0606040200020203" pitchFamily="34" charset="0"/>
                <a:ea typeface="Noto Sans Cond" panose="020B0506040504020204" pitchFamily="34"/>
                <a:cs typeface="Noto Sans Cond" panose="020B0506040504020204" pitchFamily="34"/>
              </a:rPr>
              <a:t>POUR QUI 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18297" y="3413349"/>
            <a:ext cx="3946893" cy="457047"/>
          </a:xfrm>
          <a:prstGeom prst="rect">
            <a:avLst/>
          </a:prstGeom>
          <a:noFill/>
        </p:spPr>
        <p:txBody>
          <a:bodyPr wrap="square" lIns="64643" tIns="32321" rIns="64643" bIns="32321">
            <a:spAutoFit/>
          </a:bodyPr>
          <a:lstStyle/>
          <a:p>
            <a:pPr>
              <a:buClr>
                <a:srgbClr val="0754A2"/>
              </a:buClr>
            </a:pPr>
            <a:r>
              <a:rPr lang="fr-FR" sz="1273" b="1" dirty="0">
                <a:ln w="0">
                  <a:noFill/>
                </a:ln>
                <a:solidFill>
                  <a:srgbClr val="0754A2"/>
                </a:solidFill>
                <a:latin typeface="Segoe Condensed" panose="020B0606040200020203" pitchFamily="34" charset="0"/>
                <a:ea typeface="Noto Sans Cond" panose="020B0506040504020204" pitchFamily="34"/>
                <a:cs typeface="Noto Sans Cond" panose="020B0506040504020204" pitchFamily="34"/>
              </a:rPr>
              <a:t>Porteurs de projets </a:t>
            </a:r>
            <a:r>
              <a:rPr lang="fr-FR" sz="1273" dirty="0">
                <a:ln w="0">
                  <a:noFill/>
                </a:ln>
                <a:latin typeface="Segoe Condensed" panose="020B0606040200020203" pitchFamily="34" charset="0"/>
                <a:ea typeface="Noto Sans Cond" panose="020B0506040504020204" pitchFamily="34"/>
                <a:cs typeface="Noto Sans Cond" panose="020B0506040504020204" pitchFamily="34"/>
              </a:rPr>
              <a:t>de création et d’entreprise ESS avec une activité économique et des perspectives de création d’emploi(s)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08A4F1-0C6F-6FA2-B7C6-B287A03051E0}"/>
              </a:ext>
            </a:extLst>
          </p:cNvPr>
          <p:cNvSpPr/>
          <p:nvPr/>
        </p:nvSpPr>
        <p:spPr>
          <a:xfrm>
            <a:off x="1648268" y="136067"/>
            <a:ext cx="4677581" cy="1173269"/>
          </a:xfrm>
          <a:prstGeom prst="rect">
            <a:avLst/>
          </a:prstGeom>
          <a:noFill/>
        </p:spPr>
        <p:txBody>
          <a:bodyPr wrap="square" lIns="64643" tIns="32321" rIns="64643" bIns="32321">
            <a:spAutoFit/>
          </a:bodyPr>
          <a:lstStyle/>
          <a:p>
            <a:r>
              <a:rPr lang="fr-FR" sz="2800" b="1" dirty="0">
                <a:ln w="0">
                  <a:noFill/>
                </a:ln>
                <a:solidFill>
                  <a:schemeClr val="bg1"/>
                </a:solidFill>
                <a:latin typeface="Etelka Text" panose="02000503030000020004" pitchFamily="2" charset="0"/>
                <a:ea typeface="Noto Sans Cond" panose="020B0506040504020204" pitchFamily="34"/>
                <a:cs typeface="Noto Sans Cond" panose="020B0506040504020204" pitchFamily="34"/>
              </a:rPr>
              <a:t>ACC’ESS</a:t>
            </a:r>
            <a:r>
              <a:rPr lang="fr-FR" sz="3600" b="1" dirty="0">
                <a:ln w="0">
                  <a:noFill/>
                </a:ln>
                <a:solidFill>
                  <a:schemeClr val="bg1"/>
                </a:solidFill>
                <a:latin typeface="Etelka Text" panose="02000503030000020004" pitchFamily="2" charset="0"/>
                <a:ea typeface="Noto Sans Cond" panose="020B0506040504020204" pitchFamily="34"/>
                <a:cs typeface="Noto Sans Cond" panose="020B0506040504020204" pitchFamily="34"/>
              </a:rPr>
              <a:t> </a:t>
            </a:r>
          </a:p>
          <a:p>
            <a:r>
              <a:rPr lang="fr-FR" b="1" u="none" strike="noStrike" dirty="0">
                <a:solidFill>
                  <a:schemeClr val="bg1"/>
                </a:solidFill>
                <a:effectLst/>
                <a:latin typeface="Etelka Text" panose="02000503030000020004" pitchFamily="2" charset="0"/>
              </a:rPr>
              <a:t>Accompagnement des porteurs de projets de création d’entreprises de l’ESS</a:t>
            </a:r>
            <a:endParaRPr lang="fr-FR" b="1" dirty="0">
              <a:ln w="0">
                <a:noFill/>
              </a:ln>
              <a:solidFill>
                <a:schemeClr val="bg1"/>
              </a:solidFill>
              <a:latin typeface="Etelka Text" panose="02000503030000020004" pitchFamily="2" charset="0"/>
              <a:ea typeface="Noto Sans Cond" panose="020B0506040504020204" pitchFamily="34"/>
              <a:cs typeface="Noto Sans Cond" panose="020B0506040504020204" pitchFamily="34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53E97DE-92C2-AA98-D65A-2F9ACFFAF6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38" y="345843"/>
            <a:ext cx="1088674" cy="108867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45BCF9C-056D-A135-8F58-B0095DBD641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540" y="345843"/>
            <a:ext cx="2061854" cy="62182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BB9F6ACC-401C-5169-BEBE-17F1DF6F3F5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571" y="126763"/>
            <a:ext cx="1053368" cy="104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507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 SRDEII</Template>
  <TotalTime>1444</TotalTime>
  <Words>240</Words>
  <Application>Microsoft Macintosh PowerPoint</Application>
  <PresentationFormat>Personnalisé</PresentationFormat>
  <Paragraphs>42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Etelka Text</vt:lpstr>
      <vt:lpstr>Segoe Condensed</vt:lpstr>
      <vt:lpstr>Webdings</vt:lpstr>
      <vt:lpstr>Thème Office</vt:lpstr>
      <vt:lpstr>Présentation PowerPoint</vt:lpstr>
    </vt:vector>
  </TitlesOfParts>
  <Company>Région Hauts-de-France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PILLE Quentin</dc:creator>
  <cp:lastModifiedBy>REVEL Rachel</cp:lastModifiedBy>
  <cp:revision>99</cp:revision>
  <cp:lastPrinted>2023-01-23T15:10:23Z</cp:lastPrinted>
  <dcterms:created xsi:type="dcterms:W3CDTF">2023-01-18T14:24:30Z</dcterms:created>
  <dcterms:modified xsi:type="dcterms:W3CDTF">2023-07-21T13:45:08Z</dcterms:modified>
</cp:coreProperties>
</file>